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9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29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5" autoAdjust="0"/>
    <p:restoredTop sz="94680" autoAdjust="0"/>
  </p:normalViewPr>
  <p:slideViewPr>
    <p:cSldViewPr snapToGrid="0" snapToObjects="1">
      <p:cViewPr varScale="1">
        <p:scale>
          <a:sx n="145" d="100"/>
          <a:sy n="145" d="100"/>
        </p:scale>
        <p:origin x="62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://www.qualitasag.ch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ihandform 6">
            <a:extLst>
              <a:ext uri="{FF2B5EF4-FFF2-40B4-BE49-F238E27FC236}">
                <a16:creationId xmlns:a16="http://schemas.microsoft.com/office/drawing/2014/main" id="{8F21C890-7398-0648-829E-D2DA4F60D890}"/>
              </a:ext>
            </a:extLst>
          </p:cNvPr>
          <p:cNvSpPr/>
          <p:nvPr userDrawn="1"/>
        </p:nvSpPr>
        <p:spPr>
          <a:xfrm flipH="1">
            <a:off x="4631" y="621961"/>
            <a:ext cx="12192000" cy="783395"/>
          </a:xfrm>
          <a:custGeom>
            <a:avLst/>
            <a:gdLst>
              <a:gd name="connsiteX0" fmla="*/ 0 w 8832028"/>
              <a:gd name="connsiteY0" fmla="*/ 0 h 990051"/>
              <a:gd name="connsiteX1" fmla="*/ 3926541 w 8832028"/>
              <a:gd name="connsiteY1" fmla="*/ 935915 h 990051"/>
              <a:gd name="connsiteX2" fmla="*/ 8832028 w 8832028"/>
              <a:gd name="connsiteY2" fmla="*/ 796066 h 99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32028" h="990051">
                <a:moveTo>
                  <a:pt x="0" y="0"/>
                </a:moveTo>
                <a:cubicBezTo>
                  <a:pt x="1227268" y="401618"/>
                  <a:pt x="2454536" y="803237"/>
                  <a:pt x="3926541" y="935915"/>
                </a:cubicBezTo>
                <a:cubicBezTo>
                  <a:pt x="5398546" y="1068593"/>
                  <a:pt x="7115287" y="932329"/>
                  <a:pt x="8832028" y="796066"/>
                </a:cubicBezTo>
              </a:path>
            </a:pathLst>
          </a:custGeom>
          <a:noFill/>
          <a:ln w="9525">
            <a:solidFill>
              <a:srgbClr val="C00000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800" dirty="0"/>
              <a:t>             </a:t>
            </a:r>
          </a:p>
        </p:txBody>
      </p:sp>
      <p:sp>
        <p:nvSpPr>
          <p:cNvPr id="8" name="Freihandform 13">
            <a:extLst>
              <a:ext uri="{FF2B5EF4-FFF2-40B4-BE49-F238E27FC236}">
                <a16:creationId xmlns:a16="http://schemas.microsoft.com/office/drawing/2014/main" id="{623AB139-86E1-1C4F-BD84-29B489E1F236}"/>
              </a:ext>
            </a:extLst>
          </p:cNvPr>
          <p:cNvSpPr/>
          <p:nvPr userDrawn="1"/>
        </p:nvSpPr>
        <p:spPr>
          <a:xfrm rot="120000" flipH="1">
            <a:off x="-1369" y="689381"/>
            <a:ext cx="12201143" cy="650305"/>
          </a:xfrm>
          <a:custGeom>
            <a:avLst/>
            <a:gdLst>
              <a:gd name="connsiteX0" fmla="*/ 0 w 8832028"/>
              <a:gd name="connsiteY0" fmla="*/ 0 h 990051"/>
              <a:gd name="connsiteX1" fmla="*/ 3926541 w 8832028"/>
              <a:gd name="connsiteY1" fmla="*/ 935915 h 990051"/>
              <a:gd name="connsiteX2" fmla="*/ 8832028 w 8832028"/>
              <a:gd name="connsiteY2" fmla="*/ 796066 h 99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32028" h="990051">
                <a:moveTo>
                  <a:pt x="0" y="0"/>
                </a:moveTo>
                <a:cubicBezTo>
                  <a:pt x="1227268" y="401618"/>
                  <a:pt x="2454536" y="803237"/>
                  <a:pt x="3926541" y="935915"/>
                </a:cubicBezTo>
                <a:cubicBezTo>
                  <a:pt x="5398546" y="1068593"/>
                  <a:pt x="7115287" y="932329"/>
                  <a:pt x="8832028" y="796066"/>
                </a:cubicBezTo>
              </a:path>
            </a:pathLst>
          </a:custGeom>
          <a:noFill/>
          <a:ln w="9525">
            <a:solidFill>
              <a:srgbClr val="C00000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800" dirty="0"/>
              <a:t>           </a:t>
            </a:r>
          </a:p>
        </p:txBody>
      </p:sp>
      <p:grpSp>
        <p:nvGrpSpPr>
          <p:cNvPr id="9" name="Gruppieren 7">
            <a:extLst>
              <a:ext uri="{FF2B5EF4-FFF2-40B4-BE49-F238E27FC236}">
                <a16:creationId xmlns:a16="http://schemas.microsoft.com/office/drawing/2014/main" id="{A4EB1362-F8D6-0547-ADD3-711F8CBC34F0}"/>
              </a:ext>
            </a:extLst>
          </p:cNvPr>
          <p:cNvGrpSpPr/>
          <p:nvPr userDrawn="1"/>
        </p:nvGrpSpPr>
        <p:grpSpPr>
          <a:xfrm flipV="1">
            <a:off x="7104111" y="5733256"/>
            <a:ext cx="5135005" cy="1124743"/>
            <a:chOff x="4932041" y="-655"/>
            <a:chExt cx="3907659" cy="1189789"/>
          </a:xfrm>
        </p:grpSpPr>
        <p:sp>
          <p:nvSpPr>
            <p:cNvPr id="10" name="Freihandform 23">
              <a:extLst>
                <a:ext uri="{FF2B5EF4-FFF2-40B4-BE49-F238E27FC236}">
                  <a16:creationId xmlns:a16="http://schemas.microsoft.com/office/drawing/2014/main" id="{5D473A90-1C23-DD48-B0DA-CEACD7091D50}"/>
                </a:ext>
              </a:extLst>
            </p:cNvPr>
            <p:cNvSpPr/>
            <p:nvPr userDrawn="1"/>
          </p:nvSpPr>
          <p:spPr>
            <a:xfrm>
              <a:off x="4932041" y="-655"/>
              <a:ext cx="3881290" cy="1178403"/>
            </a:xfrm>
            <a:custGeom>
              <a:avLst/>
              <a:gdLst>
                <a:gd name="connsiteX0" fmla="*/ 0 w 4103827"/>
                <a:gd name="connsiteY0" fmla="*/ 0 h 1170432"/>
                <a:gd name="connsiteX1" fmla="*/ 1967789 w 4103827"/>
                <a:gd name="connsiteY1" fmla="*/ 709575 h 1170432"/>
                <a:gd name="connsiteX2" fmla="*/ 4103827 w 4103827"/>
                <a:gd name="connsiteY2" fmla="*/ 1170432 h 117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827" h="1170432">
                  <a:moveTo>
                    <a:pt x="0" y="0"/>
                  </a:moveTo>
                  <a:cubicBezTo>
                    <a:pt x="641909" y="257251"/>
                    <a:pt x="1283818" y="514503"/>
                    <a:pt x="1967789" y="709575"/>
                  </a:cubicBezTo>
                  <a:cubicBezTo>
                    <a:pt x="2651760" y="904647"/>
                    <a:pt x="3377793" y="1037539"/>
                    <a:pt x="4103827" y="1170432"/>
                  </a:cubicBezTo>
                </a:path>
              </a:pathLst>
            </a:cu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Freihandform 24">
              <a:extLst>
                <a:ext uri="{FF2B5EF4-FFF2-40B4-BE49-F238E27FC236}">
                  <a16:creationId xmlns:a16="http://schemas.microsoft.com/office/drawing/2014/main" id="{B39722E7-0010-8E40-97AE-C13F756342A7}"/>
                </a:ext>
              </a:extLst>
            </p:cNvPr>
            <p:cNvSpPr/>
            <p:nvPr userDrawn="1"/>
          </p:nvSpPr>
          <p:spPr>
            <a:xfrm rot="180000">
              <a:off x="5304338" y="152849"/>
              <a:ext cx="3535362" cy="1036285"/>
            </a:xfrm>
            <a:custGeom>
              <a:avLst/>
              <a:gdLst>
                <a:gd name="connsiteX0" fmla="*/ 0 w 4103827"/>
                <a:gd name="connsiteY0" fmla="*/ 0 h 1170432"/>
                <a:gd name="connsiteX1" fmla="*/ 1967789 w 4103827"/>
                <a:gd name="connsiteY1" fmla="*/ 709575 h 1170432"/>
                <a:gd name="connsiteX2" fmla="*/ 4103827 w 4103827"/>
                <a:gd name="connsiteY2" fmla="*/ 1170432 h 1170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3827" h="1170432">
                  <a:moveTo>
                    <a:pt x="0" y="0"/>
                  </a:moveTo>
                  <a:cubicBezTo>
                    <a:pt x="641909" y="257251"/>
                    <a:pt x="1283818" y="514503"/>
                    <a:pt x="1967789" y="709575"/>
                  </a:cubicBezTo>
                  <a:cubicBezTo>
                    <a:pt x="2651760" y="904647"/>
                    <a:pt x="3377793" y="1037539"/>
                    <a:pt x="4103827" y="1170432"/>
                  </a:cubicBezTo>
                </a:path>
              </a:pathLst>
            </a:custGeom>
            <a:noFill/>
            <a:ln w="63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</p:grpSp>
      <p:sp>
        <p:nvSpPr>
          <p:cNvPr id="12" name="Textfeld 28">
            <a:extLst>
              <a:ext uri="{FF2B5EF4-FFF2-40B4-BE49-F238E27FC236}">
                <a16:creationId xmlns:a16="http://schemas.microsoft.com/office/drawing/2014/main" id="{6631339A-BC64-9E4A-A23E-BA6CB12F6759}"/>
              </a:ext>
            </a:extLst>
          </p:cNvPr>
          <p:cNvSpPr txBox="1"/>
          <p:nvPr userDrawn="1"/>
        </p:nvSpPr>
        <p:spPr>
          <a:xfrm>
            <a:off x="9168341" y="6597352"/>
            <a:ext cx="30230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sz="10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</a:rPr>
              <a:t>   </a:t>
            </a:r>
            <a:r>
              <a:rPr lang="de-CH" sz="10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  <a:hlinkClick r:id="rId13"/>
              </a:rPr>
              <a:t>www.qualitasag.ch</a:t>
            </a:r>
            <a:r>
              <a:rPr lang="de-CH" sz="10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</a:rPr>
              <a:t>   |   </a:t>
            </a:r>
            <a:fld id="{301B8B16-A110-4B0E-A8D4-A2401FB21699}" type="slidenum">
              <a:rPr lang="de-CH" sz="1050" baseline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 panose="020E0502030303020204" pitchFamily="34" charset="0"/>
              </a:rPr>
              <a:t>‹#›</a:t>
            </a:fld>
            <a:endParaRPr lang="de-CH" sz="1050" dirty="0">
              <a:solidFill>
                <a:schemeClr val="tx1">
                  <a:lumMod val="75000"/>
                  <a:lumOff val="25000"/>
                </a:schemeClr>
              </a:solidFill>
              <a:latin typeface="Candara" panose="020E0502030303020204" pitchFamily="34" charset="0"/>
            </a:endParaRP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05167739-F507-0F47-AAF0-7CD87EAA50B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904312" y="6182632"/>
            <a:ext cx="960108" cy="552974"/>
            <a:chOff x="6084168" y="365111"/>
            <a:chExt cx="979478" cy="578504"/>
          </a:xfrm>
          <a:solidFill>
            <a:srgbClr val="C00000"/>
          </a:solidFill>
        </p:grpSpPr>
        <p:sp>
          <p:nvSpPr>
            <p:cNvPr id="14" name="Ellipse 14">
              <a:extLst>
                <a:ext uri="{FF2B5EF4-FFF2-40B4-BE49-F238E27FC236}">
                  <a16:creationId xmlns:a16="http://schemas.microsoft.com/office/drawing/2014/main" id="{FFC3F854-9FDC-C14A-B2E6-8CF9B284EF2F}"/>
                </a:ext>
              </a:extLst>
            </p:cNvPr>
            <p:cNvSpPr/>
            <p:nvPr/>
          </p:nvSpPr>
          <p:spPr>
            <a:xfrm>
              <a:off x="6084168" y="365111"/>
              <a:ext cx="360000" cy="360040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 dirty="0"/>
            </a:p>
          </p:txBody>
        </p:sp>
        <p:sp>
          <p:nvSpPr>
            <p:cNvPr id="15" name="Ellipse 15">
              <a:extLst>
                <a:ext uri="{FF2B5EF4-FFF2-40B4-BE49-F238E27FC236}">
                  <a16:creationId xmlns:a16="http://schemas.microsoft.com/office/drawing/2014/main" id="{59F507C9-843C-3E45-B8F9-8F987B8E03A0}"/>
                </a:ext>
              </a:extLst>
            </p:cNvPr>
            <p:cNvSpPr/>
            <p:nvPr/>
          </p:nvSpPr>
          <p:spPr>
            <a:xfrm>
              <a:off x="6444168" y="643865"/>
              <a:ext cx="252000" cy="252000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6" name="Ellipse 16">
              <a:extLst>
                <a:ext uri="{FF2B5EF4-FFF2-40B4-BE49-F238E27FC236}">
                  <a16:creationId xmlns:a16="http://schemas.microsoft.com/office/drawing/2014/main" id="{19C6CD20-8F07-434E-A6E0-AAB6E0925585}"/>
                </a:ext>
              </a:extLst>
            </p:cNvPr>
            <p:cNvSpPr/>
            <p:nvPr/>
          </p:nvSpPr>
          <p:spPr>
            <a:xfrm>
              <a:off x="6769180" y="799615"/>
              <a:ext cx="144000" cy="144000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7" name="Ellipse 17">
              <a:extLst>
                <a:ext uri="{FF2B5EF4-FFF2-40B4-BE49-F238E27FC236}">
                  <a16:creationId xmlns:a16="http://schemas.microsoft.com/office/drawing/2014/main" id="{C581AA48-CBD0-2042-B993-E94EBE161FBC}"/>
                </a:ext>
              </a:extLst>
            </p:cNvPr>
            <p:cNvSpPr/>
            <p:nvPr/>
          </p:nvSpPr>
          <p:spPr>
            <a:xfrm>
              <a:off x="6991646" y="867165"/>
              <a:ext cx="72000" cy="72000"/>
            </a:xfrm>
            <a:prstGeom prst="ellipse">
              <a:avLst/>
            </a:prstGeom>
            <a:grp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</p:grpSp>
      <p:pic>
        <p:nvPicPr>
          <p:cNvPr id="18" name="Grafik 18" descr="Qualitas_Logo_800dpi">
            <a:extLst>
              <a:ext uri="{FF2B5EF4-FFF2-40B4-BE49-F238E27FC236}">
                <a16:creationId xmlns:a16="http://schemas.microsoft.com/office/drawing/2014/main" id="{6F806574-25D9-A34C-B4E2-62FA6B5C4ED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2113" y="6247239"/>
            <a:ext cx="2181373" cy="44953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qualitasag/" TargetMode="Externa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QualitasAG?s=17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www.linkedin.com/company/25184014" TargetMode="External"/><Relationship Id="rId9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tiff"/><Relationship Id="rId7" Type="http://schemas.openxmlformats.org/officeDocument/2006/relationships/image" Target="../media/image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9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7019C83-7234-834F-824C-4785E5B4345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357"/>
            <a:ext cx="10363200" cy="3064572"/>
          </a:xfrm>
          <a:effectLst/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de-CH" sz="6600" b="1" dirty="0">
                <a:solidFill>
                  <a:srgbClr val="EF2921"/>
                </a:solidFill>
              </a:rPr>
              <a:t>Mise en </a:t>
            </a:r>
            <a:r>
              <a:rPr lang="de-CH" sz="6600" b="1" dirty="0" err="1">
                <a:solidFill>
                  <a:srgbClr val="EF2921"/>
                </a:solidFill>
              </a:rPr>
              <a:t>réseau</a:t>
            </a:r>
            <a:r>
              <a:rPr lang="de-CH" sz="6600" b="1" dirty="0">
                <a:solidFill>
                  <a:srgbClr val="EF2921"/>
                </a:solidFill>
              </a:rPr>
              <a:t> des </a:t>
            </a:r>
            <a:r>
              <a:rPr lang="de-CH" sz="6600" b="1" dirty="0" err="1">
                <a:solidFill>
                  <a:srgbClr val="EF2921"/>
                </a:solidFill>
              </a:rPr>
              <a:t>données</a:t>
            </a:r>
            <a:r>
              <a:rPr lang="de-CH" sz="6600" b="1" dirty="0">
                <a:solidFill>
                  <a:srgbClr val="EF2921"/>
                </a:solidFill>
              </a:rPr>
              <a:t> </a:t>
            </a:r>
            <a:r>
              <a:rPr sz="6600" b="1" dirty="0">
                <a:solidFill>
                  <a:srgbClr val="EF2921"/>
                </a:solidFill>
              </a:rPr>
              <a:t> </a:t>
            </a:r>
            <a:br>
              <a:rPr lang="de-CH" sz="6600" b="1" dirty="0">
                <a:solidFill>
                  <a:srgbClr val="EF2921"/>
                </a:solidFill>
              </a:rPr>
            </a:br>
            <a:r>
              <a:rPr lang="de-CH" sz="6600" b="1" dirty="0" err="1">
                <a:solidFill>
                  <a:srgbClr val="EF2921"/>
                </a:solidFill>
              </a:rPr>
              <a:t>dans</a:t>
            </a:r>
            <a:r>
              <a:rPr lang="de-CH" sz="6600" b="1" dirty="0">
                <a:solidFill>
                  <a:srgbClr val="EF2921"/>
                </a:solidFill>
              </a:rPr>
              <a:t> </a:t>
            </a:r>
            <a:r>
              <a:rPr lang="de-CH" sz="6600" b="1" dirty="0" err="1">
                <a:solidFill>
                  <a:srgbClr val="EF2921"/>
                </a:solidFill>
              </a:rPr>
              <a:t>l’élevage</a:t>
            </a:r>
            <a:r>
              <a:rPr lang="de-CH" sz="6600" b="1" dirty="0">
                <a:solidFill>
                  <a:srgbClr val="EF2921"/>
                </a:solidFill>
              </a:rPr>
              <a:t> bovin</a:t>
            </a:r>
            <a:endParaRPr sz="6600" b="1" dirty="0">
              <a:solidFill>
                <a:srgbClr val="EF2921"/>
              </a:solidFill>
            </a:endParaRPr>
          </a:p>
        </p:txBody>
      </p:sp>
      <p:sp>
        <p:nvSpPr>
          <p:cNvPr id="4" name=" 3"/>
          <p:cNvSpPr/>
          <p:nvPr/>
        </p:nvSpPr>
        <p:spPr/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E69CAD-53B3-D749-9B47-F873EABD1BBD}"/>
              </a:ext>
            </a:extLst>
          </p:cNvPr>
          <p:cNvSpPr txBox="1">
            <a:spLocks/>
          </p:cNvSpPr>
          <p:nvPr/>
        </p:nvSpPr>
        <p:spPr>
          <a:xfrm>
            <a:off x="1828800" y="4772129"/>
            <a:ext cx="8534400" cy="1430707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 baseline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sz="35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Peter von Rohr</a:t>
            </a:r>
          </a:p>
          <a:p>
            <a:r>
              <a:rPr lang="de-CH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Statistischer Genetiker</a:t>
            </a:r>
            <a:br>
              <a:rPr lang="de-CH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de-CH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Qualitas AG</a:t>
            </a:r>
          </a:p>
          <a:p>
            <a:endParaRPr lang="de-CH" sz="18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de-CH" sz="18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22. Oktober 2019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32A92C9-BA1F-C24B-9400-E5F201E407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F438059-CE0A-4D4B-B7BD-A6EAA7744E6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81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Conclusion</a:t>
            </a:r>
            <a:endParaRPr dirty="0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64A79CE2-3758-EA4B-B9C1-802D38A25C6C}"/>
              </a:ext>
            </a:extLst>
          </p:cNvPr>
          <p:cNvSpPr/>
          <p:nvPr/>
        </p:nvSpPr>
        <p:spPr>
          <a:xfrm>
            <a:off x="0" y="1977390"/>
            <a:ext cx="12192000" cy="3634740"/>
          </a:xfrm>
          <a:prstGeom prst="roundRect">
            <a:avLst>
              <a:gd name="adj" fmla="val 0"/>
            </a:avLst>
          </a:pr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24816"/>
            <a:ext cx="10972800" cy="3253153"/>
          </a:xfrm>
        </p:spPr>
        <p:txBody>
          <a:bodyPr anchor="ctr">
            <a:normAutofit/>
          </a:bodyPr>
          <a:lstStyle/>
          <a:p>
            <a:pPr marL="0" lvl="0" indent="0" algn="ctr">
              <a:buNone/>
            </a:pPr>
            <a:r>
              <a:rPr lang="fr-CH" sz="4000" b="1" dirty="0">
                <a:solidFill>
                  <a:srgbClr val="EF2921"/>
                </a:solidFill>
              </a:rPr>
              <a:t>Des questions </a:t>
            </a:r>
            <a:r>
              <a:rPr lang="de-CH" sz="4000" b="1" dirty="0">
                <a:solidFill>
                  <a:srgbClr val="EF2921"/>
                </a:solidFill>
              </a:rPr>
              <a:t>?</a:t>
            </a:r>
          </a:p>
          <a:p>
            <a:pPr marL="0" lvl="0" indent="0" algn="ctr">
              <a:buNone/>
            </a:pPr>
            <a:endParaRPr lang="de-CH" sz="1800" b="1" dirty="0">
              <a:solidFill>
                <a:srgbClr val="EF2921"/>
              </a:solidFill>
            </a:endParaRPr>
          </a:p>
          <a:p>
            <a:pPr marL="0" lvl="0" indent="0" algn="ctr">
              <a:buNone/>
            </a:pPr>
            <a:r>
              <a:rPr lang="fr-CH" sz="4000" b="1" dirty="0">
                <a:solidFill>
                  <a:srgbClr val="EF2921"/>
                </a:solidFill>
              </a:rPr>
              <a:t>En vous remerciant ! </a:t>
            </a:r>
            <a:endParaRPr lang="de-CH" sz="4000" b="1" dirty="0">
              <a:solidFill>
                <a:srgbClr val="EF2921"/>
              </a:solidFill>
            </a:endParaRPr>
          </a:p>
          <a:p>
            <a:pPr marL="0" lvl="0" indent="0" algn="ctr">
              <a:buNone/>
            </a:pPr>
            <a:endParaRPr lang="de-CH" sz="4000" b="1" dirty="0">
              <a:solidFill>
                <a:srgbClr val="EF2921"/>
              </a:solidFill>
            </a:endParaRPr>
          </a:p>
          <a:p>
            <a:pPr marL="0" lvl="0" indent="0" algn="ctr">
              <a:buNone/>
            </a:pPr>
            <a:r>
              <a:rPr lang="de-CH" sz="2000" dirty="0" err="1">
                <a:solidFill>
                  <a:srgbClr val="EF2921"/>
                </a:solidFill>
              </a:rPr>
              <a:t>peter.vonrohr@qualitasag.ch</a:t>
            </a:r>
            <a:endParaRPr lang="de-CH" sz="2000" dirty="0">
              <a:solidFill>
                <a:srgbClr val="EF2921"/>
              </a:solidFill>
            </a:endParaRPr>
          </a:p>
          <a:p>
            <a:pPr marL="0" lvl="0" indent="0" algn="ctr">
              <a:buNone/>
            </a:pPr>
            <a:r>
              <a:rPr lang="de-CH" sz="2000" dirty="0" err="1">
                <a:solidFill>
                  <a:srgbClr val="EF2921"/>
                </a:solidFill>
              </a:rPr>
              <a:t>www.qualitasag.ch</a:t>
            </a:r>
            <a:endParaRPr sz="2000" dirty="0">
              <a:solidFill>
                <a:srgbClr val="EF2921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2F3FA4-FB00-A44A-84BD-43C2D2D44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76509">
            <a:off x="7724307" y="209760"/>
            <a:ext cx="3251200" cy="3251200"/>
          </a:xfrm>
          <a:prstGeom prst="rect">
            <a:avLst/>
          </a:prstGeom>
        </p:spPr>
      </p:pic>
      <p:pic>
        <p:nvPicPr>
          <p:cNvPr id="9" name="Grafik 8">
            <a:hlinkClick r:id="rId4"/>
            <a:extLst>
              <a:ext uri="{FF2B5EF4-FFF2-40B4-BE49-F238E27FC236}">
                <a16:creationId xmlns:a16="http://schemas.microsoft.com/office/drawing/2014/main" id="{F6CB0221-5174-E042-8992-D28B42F879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1723" y="6060592"/>
            <a:ext cx="687109" cy="687109"/>
          </a:xfrm>
          <a:prstGeom prst="rect">
            <a:avLst/>
          </a:prstGeom>
        </p:spPr>
      </p:pic>
      <p:pic>
        <p:nvPicPr>
          <p:cNvPr id="15" name="Grafik 14">
            <a:hlinkClick r:id="rId6"/>
            <a:extLst>
              <a:ext uri="{FF2B5EF4-FFF2-40B4-BE49-F238E27FC236}">
                <a16:creationId xmlns:a16="http://schemas.microsoft.com/office/drawing/2014/main" id="{213FAC11-29F4-5248-B003-23359E5786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29055" y="6060593"/>
            <a:ext cx="687109" cy="687109"/>
          </a:xfrm>
          <a:prstGeom prst="rect">
            <a:avLst/>
          </a:prstGeom>
        </p:spPr>
      </p:pic>
      <p:pic>
        <p:nvPicPr>
          <p:cNvPr id="17" name="Grafik 16">
            <a:hlinkClick r:id="rId8"/>
            <a:extLst>
              <a:ext uri="{FF2B5EF4-FFF2-40B4-BE49-F238E27FC236}">
                <a16:creationId xmlns:a16="http://schemas.microsoft.com/office/drawing/2014/main" id="{95318135-74D1-5544-840B-2A08DDD691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52445" y="6051568"/>
            <a:ext cx="687109" cy="6871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BCC9B18-D1D7-EA47-AF53-FEC91E6E5B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3758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Vue générale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3444072"/>
          </a:xfrm>
        </p:spPr>
        <p:txBody>
          <a:bodyPr anchor="ctr">
            <a:normAutofit/>
          </a:bodyPr>
          <a:lstStyle/>
          <a:p>
            <a:pPr marL="457200" lvl="1" indent="0" algn="ctr">
              <a:lnSpc>
                <a:spcPct val="150000"/>
              </a:lnSpc>
              <a:buClr>
                <a:srgbClr val="C00000"/>
              </a:buClr>
              <a:buNone/>
            </a:pPr>
            <a:r>
              <a:rPr lang="fr-CH" dirty="0"/>
              <a:t>Terminologie</a:t>
            </a:r>
            <a:endParaRPr dirty="0"/>
          </a:p>
          <a:p>
            <a:pPr marL="457200" lvl="1" indent="0" algn="ctr">
              <a:lnSpc>
                <a:spcPct val="150000"/>
              </a:lnSpc>
              <a:buClr>
                <a:srgbClr val="C00000"/>
              </a:buClr>
              <a:buNone/>
            </a:pPr>
            <a:r>
              <a:rPr lang="fr-CH" dirty="0"/>
              <a:t>Historique</a:t>
            </a:r>
            <a:endParaRPr dirty="0"/>
          </a:p>
          <a:p>
            <a:pPr marL="457200" lvl="1" indent="0" algn="ctr">
              <a:lnSpc>
                <a:spcPct val="150000"/>
              </a:lnSpc>
              <a:buClr>
                <a:srgbClr val="C00000"/>
              </a:buClr>
              <a:buNone/>
            </a:pPr>
            <a:r>
              <a:rPr lang="fr-CH" dirty="0"/>
              <a:t>Mise en réseau actuelle des données</a:t>
            </a:r>
          </a:p>
          <a:p>
            <a:pPr marL="457200" lvl="1" indent="0" algn="ctr">
              <a:lnSpc>
                <a:spcPct val="150000"/>
              </a:lnSpc>
              <a:buClr>
                <a:srgbClr val="C00000"/>
              </a:buClr>
              <a:buNone/>
            </a:pPr>
            <a:r>
              <a:rPr lang="fr-CH" dirty="0"/>
              <a:t>Développement futur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7C63991C-9A07-FA4C-9050-07A6212798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Terminologie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2660300"/>
          </a:xfrm>
        </p:spPr>
        <p:txBody>
          <a:bodyPr>
            <a:normAutofit/>
          </a:bodyPr>
          <a:lstStyle/>
          <a:p>
            <a:pPr lvl="1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fr-CH" dirty="0"/>
              <a:t>Que signifie la mise en réseau des données</a:t>
            </a:r>
            <a:r>
              <a:rPr dirty="0"/>
              <a:t>?</a:t>
            </a:r>
          </a:p>
          <a:p>
            <a:pPr lvl="1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fr-CH" dirty="0"/>
              <a:t>Aucune mise en réseau autonome des données (jusqu’ici) similaire à l’Internet des objets</a:t>
            </a:r>
            <a:r>
              <a:rPr dirty="0"/>
              <a:t>”</a:t>
            </a:r>
          </a:p>
          <a:p>
            <a:pPr lvl="1"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fr-CH" dirty="0"/>
              <a:t>Dans le contexte de l’élevage bovin, la description suivante semble opportune </a:t>
            </a:r>
            <a:endParaRPr lang="de-CH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1E7FCD5-D263-D34C-9E23-E7DF3C960E23}"/>
              </a:ext>
            </a:extLst>
          </p:cNvPr>
          <p:cNvSpPr txBox="1"/>
          <p:nvPr/>
        </p:nvSpPr>
        <p:spPr>
          <a:xfrm>
            <a:off x="3347355" y="4478029"/>
            <a:ext cx="60189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2400" i="1" dirty="0">
                <a:solidFill>
                  <a:srgbClr val="EF2921"/>
                </a:solidFill>
              </a:rPr>
              <a:t>Au sein d’un réseau d’acteurs, des données sont échangées et traitées, puis représentées d’une manière utile pour les clients. </a:t>
            </a:r>
            <a:endParaRPr lang="de-CH" sz="2400" i="1" dirty="0">
              <a:solidFill>
                <a:srgbClr val="EF2921"/>
              </a:solidFill>
            </a:endParaRPr>
          </a:p>
          <a:p>
            <a:pPr algn="ctr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682BBBE-C10F-9544-AA70-8B6CDFC0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819" y="4069864"/>
            <a:ext cx="812800" cy="8128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2923110-5129-BA41-9BC2-78176C115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8891115" y="5209580"/>
            <a:ext cx="812800" cy="812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F885952C-DE35-AB43-8137-A5DD956E28C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8445"/>
            <a:ext cx="10972800" cy="1143000"/>
          </a:xfrm>
        </p:spPr>
        <p:txBody>
          <a:bodyPr>
            <a:normAutofit/>
          </a:bodyPr>
          <a:lstStyle/>
          <a:p>
            <a:pPr lvl="0"/>
            <a:r>
              <a:rPr lang="fr-CH" dirty="0"/>
              <a:t>Les acteurs du réseau de données</a:t>
            </a:r>
            <a:endParaRPr dirty="0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7D07551A-83D0-AE40-B018-F0940FEE8FCC}"/>
              </a:ext>
            </a:extLst>
          </p:cNvPr>
          <p:cNvGrpSpPr/>
          <p:nvPr/>
        </p:nvGrpSpPr>
        <p:grpSpPr>
          <a:xfrm>
            <a:off x="762058" y="1282375"/>
            <a:ext cx="7295635" cy="4987042"/>
            <a:chOff x="2236133" y="1242957"/>
            <a:chExt cx="7295635" cy="4987042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911EA1A-3B37-6F4A-808F-159AF5A9B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746" y="3238886"/>
              <a:ext cx="1735526" cy="587691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E7C4F52C-79E2-CA42-9BAA-65DAB04DA9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1021" y="1939280"/>
              <a:ext cx="1489720" cy="1489720"/>
            </a:xfrm>
            <a:prstGeom prst="rect">
              <a:avLst/>
            </a:prstGeom>
          </p:spPr>
        </p:pic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CC847557-3488-004B-95AC-0E998F4CB8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25424" b="70702" l="1563" r="98125">
                          <a14:foregroundMark x1="8594" y1="39225" x2="8594" y2="39225"/>
                          <a14:foregroundMark x1="4844" y1="46489" x2="4844" y2="46489"/>
                          <a14:foregroundMark x1="9063" y1="46731" x2="9063" y2="46731"/>
                          <a14:foregroundMark x1="12344" y1="45763" x2="12344" y2="45763"/>
                          <a14:foregroundMark x1="12969" y1="37530" x2="12969" y2="37530"/>
                          <a14:foregroundMark x1="18281" y1="45763" x2="18281" y2="45763"/>
                          <a14:foregroundMark x1="13594" y1="54237" x2="13594" y2="54237"/>
                          <a14:foregroundMark x1="8906" y1="53027" x2="8906" y2="53027"/>
                          <a14:foregroundMark x1="27656" y1="43099" x2="27656" y2="43099"/>
                          <a14:foregroundMark x1="36563" y1="47215" x2="36563" y2="47215"/>
                          <a14:foregroundMark x1="45313" y1="45036" x2="45313" y2="45036"/>
                          <a14:foregroundMark x1="45938" y1="36562" x2="45938" y2="36562"/>
                          <a14:foregroundMark x1="52500" y1="46005" x2="52500" y2="46005"/>
                          <a14:foregroundMark x1="62031" y1="46973" x2="62031" y2="46973"/>
                          <a14:foregroundMark x1="66875" y1="46973" x2="66875" y2="46973"/>
                          <a14:foregroundMark x1="75000" y1="46489" x2="75000" y2="46489"/>
                          <a14:foregroundMark x1="81875" y1="46731" x2="81875" y2="46731"/>
                          <a14:foregroundMark x1="27969" y1="60775" x2="27969" y2="60775"/>
                          <a14:foregroundMark x1="26719" y1="64407" x2="26719" y2="64407"/>
                          <a14:foregroundMark x1="29844" y1="63680" x2="29844" y2="63680"/>
                          <a14:foregroundMark x1="33906" y1="61501" x2="33906" y2="61501"/>
                          <a14:foregroundMark x1="35625" y1="61501" x2="35625" y2="61501"/>
                          <a14:foregroundMark x1="38125" y1="63196" x2="38125" y2="63196"/>
                          <a14:foregroundMark x1="37969" y1="60048" x2="37969" y2="60048"/>
                          <a14:foregroundMark x1="39844" y1="61259" x2="39844" y2="61259"/>
                          <a14:foregroundMark x1="41563" y1="62228" x2="41563" y2="62228"/>
                          <a14:foregroundMark x1="43750" y1="62228" x2="43750" y2="62228"/>
                          <a14:foregroundMark x1="47031" y1="61985" x2="47031" y2="61985"/>
                          <a14:foregroundMark x1="48750" y1="63923" x2="48750" y2="63923"/>
                          <a14:foregroundMark x1="52656" y1="62954" x2="52656" y2="62954"/>
                          <a14:backgroundMark x1="50156" y1="63196" x2="50156" y2="63196"/>
                          <a14:backgroundMark x1="68750" y1="44552" x2="68750" y2="4455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64335" y="4796746"/>
              <a:ext cx="2167433" cy="1398672"/>
            </a:xfrm>
            <a:prstGeom prst="rect">
              <a:avLst/>
            </a:prstGeom>
          </p:spPr>
        </p:pic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F508F5D6-156E-5041-8B7A-86C2170B0A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4677886" y="1242957"/>
              <a:ext cx="1564520" cy="1564520"/>
            </a:xfrm>
            <a:prstGeom prst="rect">
              <a:avLst/>
            </a:prstGeom>
          </p:spPr>
        </p:pic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D9638038-963E-AC42-ACDD-1C3CF32B6E2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21055" y="1583818"/>
              <a:ext cx="1066470" cy="1066470"/>
            </a:xfrm>
            <a:prstGeom prst="rect">
              <a:avLst/>
            </a:prstGeom>
          </p:spPr>
        </p:pic>
        <p:pic>
          <p:nvPicPr>
            <p:cNvPr id="28" name="Grafik 27">
              <a:extLst>
                <a:ext uri="{FF2B5EF4-FFF2-40B4-BE49-F238E27FC236}">
                  <a16:creationId xmlns:a16="http://schemas.microsoft.com/office/drawing/2014/main" id="{002418F8-5C39-3F49-BF08-47F08312BA3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236133" y="5803982"/>
              <a:ext cx="1991769" cy="426017"/>
            </a:xfrm>
            <a:prstGeom prst="rect">
              <a:avLst/>
            </a:prstGeom>
          </p:spPr>
        </p:pic>
        <p:cxnSp>
          <p:nvCxnSpPr>
            <p:cNvPr id="35" name="Gerade Verbindung mit Pfeil 34">
              <a:extLst>
                <a:ext uri="{FF2B5EF4-FFF2-40B4-BE49-F238E27FC236}">
                  <a16:creationId xmlns:a16="http://schemas.microsoft.com/office/drawing/2014/main" id="{1ACDA038-FA63-C04C-8A4B-88D610EEF2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5672" y="2602644"/>
              <a:ext cx="1180864" cy="501597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27E7242E-F625-644D-BFF3-06EFE206B76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4869" y="2914987"/>
              <a:ext cx="1394688" cy="2345621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Gerade Verbindung mit Pfeil 44">
              <a:extLst>
                <a:ext uri="{FF2B5EF4-FFF2-40B4-BE49-F238E27FC236}">
                  <a16:creationId xmlns:a16="http://schemas.microsoft.com/office/drawing/2014/main" id="{A65478A4-0E3D-E44B-9307-6FE0E1429543}"/>
                </a:ext>
              </a:extLst>
            </p:cNvPr>
            <p:cNvCxnSpPr>
              <a:cxnSpLocks/>
            </p:cNvCxnSpPr>
            <p:nvPr/>
          </p:nvCxnSpPr>
          <p:spPr>
            <a:xfrm>
              <a:off x="6259190" y="2914987"/>
              <a:ext cx="1225200" cy="2160358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mit Pfeil 47">
              <a:extLst>
                <a:ext uri="{FF2B5EF4-FFF2-40B4-BE49-F238E27FC236}">
                  <a16:creationId xmlns:a16="http://schemas.microsoft.com/office/drawing/2014/main" id="{B9649023-3C58-5A42-B342-BF800580F7C7}"/>
                </a:ext>
              </a:extLst>
            </p:cNvPr>
            <p:cNvCxnSpPr>
              <a:cxnSpLocks/>
            </p:cNvCxnSpPr>
            <p:nvPr/>
          </p:nvCxnSpPr>
          <p:spPr>
            <a:xfrm>
              <a:off x="6650360" y="2627228"/>
              <a:ext cx="972733" cy="482069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mit Pfeil 52">
              <a:extLst>
                <a:ext uri="{FF2B5EF4-FFF2-40B4-BE49-F238E27FC236}">
                  <a16:creationId xmlns:a16="http://schemas.microsoft.com/office/drawing/2014/main" id="{981E9B89-0C0B-6A41-8601-53DFAE903D66}"/>
                </a:ext>
              </a:extLst>
            </p:cNvPr>
            <p:cNvCxnSpPr>
              <a:cxnSpLocks/>
            </p:cNvCxnSpPr>
            <p:nvPr/>
          </p:nvCxnSpPr>
          <p:spPr>
            <a:xfrm>
              <a:off x="4084869" y="3429000"/>
              <a:ext cx="3399521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70F86B14-7D60-074B-B407-EBFE20ACB7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42378" y="5520057"/>
              <a:ext cx="2730931" cy="68639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mit Pfeil 61">
              <a:extLst>
                <a:ext uri="{FF2B5EF4-FFF2-40B4-BE49-F238E27FC236}">
                  <a16:creationId xmlns:a16="http://schemas.microsoft.com/office/drawing/2014/main" id="{15E47A89-C64E-6C4B-BCDD-2C4294E4EB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73438" y="3905991"/>
              <a:ext cx="2890897" cy="1457113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61E6DA3D-5311-8541-B195-1372FC527F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0851" y="4065944"/>
              <a:ext cx="12255" cy="129183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echteck 5">
            <a:extLst>
              <a:ext uri="{FF2B5EF4-FFF2-40B4-BE49-F238E27FC236}">
                <a16:creationId xmlns:a16="http://schemas.microsoft.com/office/drawing/2014/main" id="{EFFDFC0B-FB24-CF40-9302-04EECF07D160}"/>
              </a:ext>
            </a:extLst>
          </p:cNvPr>
          <p:cNvSpPr/>
          <p:nvPr/>
        </p:nvSpPr>
        <p:spPr>
          <a:xfrm>
            <a:off x="846946" y="3247747"/>
            <a:ext cx="14624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d’IA (OIA)</a:t>
            </a:r>
            <a:endParaRPr lang="de-CH" dirty="0"/>
          </a:p>
        </p:txBody>
      </p:sp>
      <p:sp>
        <p:nvSpPr>
          <p:cNvPr id="25" name="Textfeld 3">
            <a:extLst>
              <a:ext uri="{FF2B5EF4-FFF2-40B4-BE49-F238E27FC236}">
                <a16:creationId xmlns:a16="http://schemas.microsoft.com/office/drawing/2014/main" id="{7A5A8D91-166D-EA47-9C3A-5787036214D3}"/>
              </a:ext>
            </a:extLst>
          </p:cNvPr>
          <p:cNvSpPr txBox="1"/>
          <p:nvPr/>
        </p:nvSpPr>
        <p:spPr>
          <a:xfrm>
            <a:off x="3770268" y="2551865"/>
            <a:ext cx="1641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Agriculteur</a:t>
            </a:r>
            <a:endParaRPr lang="de-CH" dirty="0"/>
          </a:p>
        </p:txBody>
      </p:sp>
      <p:sp>
        <p:nvSpPr>
          <p:cNvPr id="26" name="Rechteck 6">
            <a:extLst>
              <a:ext uri="{FF2B5EF4-FFF2-40B4-BE49-F238E27FC236}">
                <a16:creationId xmlns:a16="http://schemas.microsoft.com/office/drawing/2014/main" id="{991FD0F8-86FA-3947-83BA-929C4EA58419}"/>
              </a:ext>
            </a:extLst>
          </p:cNvPr>
          <p:cNvSpPr/>
          <p:nvPr/>
        </p:nvSpPr>
        <p:spPr>
          <a:xfrm>
            <a:off x="281356" y="5443075"/>
            <a:ext cx="2515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d’élevage</a:t>
            </a:r>
            <a:endParaRPr lang="de-CH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6272" y="1480446"/>
            <a:ext cx="5125403" cy="4536544"/>
          </a:xfrm>
        </p:spPr>
        <p:txBody>
          <a:bodyPr>
            <a:normAutofit/>
          </a:bodyPr>
          <a:lstStyle/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1800" dirty="0"/>
              <a:t>La vache est en chaleur et une saillie a lieu</a:t>
            </a:r>
            <a:endParaRPr lang="de-CH"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1800" dirty="0"/>
              <a:t>Un taureau est sélectionné sur la base de ses valeurs d’élevage</a:t>
            </a:r>
            <a:endParaRPr lang="de-CH"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1800" dirty="0"/>
              <a:t>Transfert des données de l’</a:t>
            </a:r>
            <a:r>
              <a:rPr lang="fr-CH" sz="1800" dirty="0" err="1"/>
              <a:t>org</a:t>
            </a:r>
            <a:r>
              <a:rPr lang="fr-CH" sz="1800" dirty="0"/>
              <a:t>. d’insémination artificielle (OIA) aux organisations d’élevage</a:t>
            </a:r>
            <a:endParaRPr lang="de-CH"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1800" dirty="0"/>
              <a:t>Aides à la gestion pour l’agriculteur sous forme d’indicateurs de fécondité</a:t>
            </a:r>
            <a:endParaRPr lang="de-CH"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sz="18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1800" dirty="0"/>
              <a:t>Valeur d’élevage « fécondité » transmise à l’agriculteur et à l’OIA</a:t>
            </a:r>
            <a:endParaRPr lang="de-CH" sz="1800" dirty="0"/>
          </a:p>
          <a:p>
            <a:pPr lvl="1"/>
            <a:endParaRPr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2D50282-7B7B-5044-AF20-991DD9392D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048DD8A8-B321-6B4D-8207-863F16BE9B2A}"/>
              </a:ext>
            </a:extLst>
          </p:cNvPr>
          <p:cNvSpPr/>
          <p:nvPr/>
        </p:nvSpPr>
        <p:spPr>
          <a:xfrm>
            <a:off x="7209293" y="1358267"/>
            <a:ext cx="4599079" cy="4658724"/>
          </a:xfrm>
          <a:prstGeom prst="roundRect">
            <a:avLst>
              <a:gd name="adj" fmla="val 4770"/>
            </a:avLst>
          </a:prstGeom>
          <a:solidFill>
            <a:srgbClr val="EF2921">
              <a:alpha val="1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7633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Exemple : le CV d’une vache (1)</a:t>
            </a:r>
            <a:endParaRPr dirty="0"/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7621AA40-9A8B-C34B-A09F-8F5010477899}"/>
              </a:ext>
            </a:extLst>
          </p:cNvPr>
          <p:cNvGrpSpPr/>
          <p:nvPr/>
        </p:nvGrpSpPr>
        <p:grpSpPr>
          <a:xfrm>
            <a:off x="762058" y="1282375"/>
            <a:ext cx="4751392" cy="4987042"/>
            <a:chOff x="2236133" y="1242957"/>
            <a:chExt cx="4751392" cy="4987042"/>
          </a:xfrm>
        </p:grpSpPr>
        <p:pic>
          <p:nvPicPr>
            <p:cNvPr id="49" name="Grafik 48">
              <a:extLst>
                <a:ext uri="{FF2B5EF4-FFF2-40B4-BE49-F238E27FC236}">
                  <a16:creationId xmlns:a16="http://schemas.microsoft.com/office/drawing/2014/main" id="{EAFBC39B-51A8-3940-99A3-48BD4571F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021" y="1939280"/>
              <a:ext cx="1489720" cy="1489720"/>
            </a:xfrm>
            <a:prstGeom prst="rect">
              <a:avLst/>
            </a:prstGeom>
          </p:spPr>
        </p:pic>
        <p:pic>
          <p:nvPicPr>
            <p:cNvPr id="52" name="Grafik 51">
              <a:extLst>
                <a:ext uri="{FF2B5EF4-FFF2-40B4-BE49-F238E27FC236}">
                  <a16:creationId xmlns:a16="http://schemas.microsoft.com/office/drawing/2014/main" id="{D0DD5B07-A581-444C-BD83-54BCF08A4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4677886" y="1242957"/>
              <a:ext cx="1564520" cy="1564520"/>
            </a:xfrm>
            <a:prstGeom prst="rect">
              <a:avLst/>
            </a:prstGeom>
          </p:spPr>
        </p:pic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11210C56-4C02-614D-8DA7-38FA593A2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21055" y="1583818"/>
              <a:ext cx="1066470" cy="1066470"/>
            </a:xfrm>
            <a:prstGeom prst="rect">
              <a:avLst/>
            </a:prstGeom>
          </p:spPr>
        </p:pic>
        <p:pic>
          <p:nvPicPr>
            <p:cNvPr id="55" name="Grafik 54">
              <a:extLst>
                <a:ext uri="{FF2B5EF4-FFF2-40B4-BE49-F238E27FC236}">
                  <a16:creationId xmlns:a16="http://schemas.microsoft.com/office/drawing/2014/main" id="{92EC284D-120A-3C49-A2C0-423246731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36133" y="5803982"/>
              <a:ext cx="1991769" cy="426017"/>
            </a:xfrm>
            <a:prstGeom prst="rect">
              <a:avLst/>
            </a:prstGeom>
          </p:spPr>
        </p:pic>
        <p:cxnSp>
          <p:nvCxnSpPr>
            <p:cNvPr id="56" name="Gerade Verbindung mit Pfeil 55">
              <a:extLst>
                <a:ext uri="{FF2B5EF4-FFF2-40B4-BE49-F238E27FC236}">
                  <a16:creationId xmlns:a16="http://schemas.microsoft.com/office/drawing/2014/main" id="{B712C3C0-D58B-4D4D-85D9-50D6EAEC29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915672" y="2602644"/>
              <a:ext cx="1180864" cy="501597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7A761168-32EA-0C4C-9E91-681EC76C34E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4869" y="2914987"/>
              <a:ext cx="1394688" cy="2345621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mit Pfeil 63">
              <a:extLst>
                <a:ext uri="{FF2B5EF4-FFF2-40B4-BE49-F238E27FC236}">
                  <a16:creationId xmlns:a16="http://schemas.microsoft.com/office/drawing/2014/main" id="{0D35D298-A2BA-A742-8E03-5827E7BEAB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0851" y="4065944"/>
              <a:ext cx="12255" cy="129183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feld 3">
            <a:extLst>
              <a:ext uri="{FF2B5EF4-FFF2-40B4-BE49-F238E27FC236}">
                <a16:creationId xmlns:a16="http://schemas.microsoft.com/office/drawing/2014/main" id="{A47DBD59-BE9D-FA4F-9E02-8AD211B8DAA9}"/>
              </a:ext>
            </a:extLst>
          </p:cNvPr>
          <p:cNvSpPr txBox="1"/>
          <p:nvPr/>
        </p:nvSpPr>
        <p:spPr>
          <a:xfrm>
            <a:off x="3770268" y="2551865"/>
            <a:ext cx="1641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Agriculteur</a:t>
            </a:r>
            <a:endParaRPr lang="de-CH" dirty="0"/>
          </a:p>
        </p:txBody>
      </p:sp>
      <p:sp>
        <p:nvSpPr>
          <p:cNvPr id="18" name="Rechteck 5">
            <a:extLst>
              <a:ext uri="{FF2B5EF4-FFF2-40B4-BE49-F238E27FC236}">
                <a16:creationId xmlns:a16="http://schemas.microsoft.com/office/drawing/2014/main" id="{6449296F-5175-C04B-9EAF-E401D8E51022}"/>
              </a:ext>
            </a:extLst>
          </p:cNvPr>
          <p:cNvSpPr/>
          <p:nvPr/>
        </p:nvSpPr>
        <p:spPr>
          <a:xfrm>
            <a:off x="846946" y="3247747"/>
            <a:ext cx="14624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d’IA (OIA)</a:t>
            </a:r>
            <a:endParaRPr lang="de-CH" dirty="0"/>
          </a:p>
        </p:txBody>
      </p:sp>
      <p:sp>
        <p:nvSpPr>
          <p:cNvPr id="19" name="Rechteck 6">
            <a:extLst>
              <a:ext uri="{FF2B5EF4-FFF2-40B4-BE49-F238E27FC236}">
                <a16:creationId xmlns:a16="http://schemas.microsoft.com/office/drawing/2014/main" id="{3D297782-2395-A845-A26F-DC4DC84C5AE1}"/>
              </a:ext>
            </a:extLst>
          </p:cNvPr>
          <p:cNvSpPr/>
          <p:nvPr/>
        </p:nvSpPr>
        <p:spPr>
          <a:xfrm>
            <a:off x="290148" y="5443075"/>
            <a:ext cx="2515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d’élevage</a:t>
            </a:r>
            <a:endParaRPr lang="de-CH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27B11E0-E859-E845-BCAF-2B5F302D2A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79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Exemple : le CV d’une vache (2)</a:t>
            </a:r>
            <a:endParaRPr dirty="0"/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DE82E0C1-DE4D-D74E-BEB6-E53B5F522DFD}"/>
              </a:ext>
            </a:extLst>
          </p:cNvPr>
          <p:cNvSpPr/>
          <p:nvPr/>
        </p:nvSpPr>
        <p:spPr>
          <a:xfrm>
            <a:off x="7588788" y="1358267"/>
            <a:ext cx="4219584" cy="4658724"/>
          </a:xfrm>
          <a:prstGeom prst="roundRect">
            <a:avLst>
              <a:gd name="adj" fmla="val 4770"/>
            </a:avLst>
          </a:prstGeom>
          <a:solidFill>
            <a:srgbClr val="EF2921">
              <a:alpha val="1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78692" y="1460840"/>
            <a:ext cx="4784353" cy="4740157"/>
          </a:xfrm>
        </p:spPr>
        <p:txBody>
          <a:bodyPr>
            <a:normAutofit lnSpcReduction="10000"/>
          </a:bodyPr>
          <a:lstStyle/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Naissance du veau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Déclaration de la naissance auprès de la BDTA</a:t>
            </a:r>
            <a:endParaRPr lang="de-CH" sz="2000" dirty="0"/>
          </a:p>
          <a:p>
            <a:pPr marL="457200" lvl="1" indent="0">
              <a:buClr>
                <a:srgbClr val="EF2921"/>
              </a:buClr>
              <a:buNone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Transfert des déclarations de naissance de la BDTA aux organisations d’élevage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Certificats d’ascendance transmis à l’agriculteur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Valeur d’élevage « déroulement de la mise bas » transmise à l’agriculteur et à l’OIA</a:t>
            </a:r>
            <a:endParaRPr lang="de-CH" sz="2000" dirty="0"/>
          </a:p>
        </p:txBody>
      </p:sp>
      <p:grpSp>
        <p:nvGrpSpPr>
          <p:cNvPr id="53" name="Gruppieren 52">
            <a:extLst>
              <a:ext uri="{FF2B5EF4-FFF2-40B4-BE49-F238E27FC236}">
                <a16:creationId xmlns:a16="http://schemas.microsoft.com/office/drawing/2014/main" id="{5FFEAD55-596A-1848-8AD4-804A1293CA6D}"/>
              </a:ext>
            </a:extLst>
          </p:cNvPr>
          <p:cNvGrpSpPr/>
          <p:nvPr/>
        </p:nvGrpSpPr>
        <p:grpSpPr>
          <a:xfrm>
            <a:off x="762058" y="1282375"/>
            <a:ext cx="7225139" cy="4987042"/>
            <a:chOff x="2236133" y="1242957"/>
            <a:chExt cx="7225139" cy="4987042"/>
          </a:xfrm>
        </p:grpSpPr>
        <p:pic>
          <p:nvPicPr>
            <p:cNvPr id="54" name="Grafik 53">
              <a:extLst>
                <a:ext uri="{FF2B5EF4-FFF2-40B4-BE49-F238E27FC236}">
                  <a16:creationId xmlns:a16="http://schemas.microsoft.com/office/drawing/2014/main" id="{B474A574-F568-A543-9E1D-D390193059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25746" y="3238886"/>
              <a:ext cx="1735526" cy="587691"/>
            </a:xfrm>
            <a:prstGeom prst="rect">
              <a:avLst/>
            </a:prstGeom>
          </p:spPr>
        </p:pic>
        <p:pic>
          <p:nvPicPr>
            <p:cNvPr id="55" name="Grafik 54">
              <a:extLst>
                <a:ext uri="{FF2B5EF4-FFF2-40B4-BE49-F238E27FC236}">
                  <a16:creationId xmlns:a16="http://schemas.microsoft.com/office/drawing/2014/main" id="{9120E300-40C8-9045-898E-D0E1CB9880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1021" y="1939280"/>
              <a:ext cx="1489720" cy="1489720"/>
            </a:xfrm>
            <a:prstGeom prst="rect">
              <a:avLst/>
            </a:prstGeom>
          </p:spPr>
        </p:pic>
        <p:pic>
          <p:nvPicPr>
            <p:cNvPr id="58" name="Grafik 57">
              <a:extLst>
                <a:ext uri="{FF2B5EF4-FFF2-40B4-BE49-F238E27FC236}">
                  <a16:creationId xmlns:a16="http://schemas.microsoft.com/office/drawing/2014/main" id="{F7E9EF19-1BD9-0743-9151-EDCF64228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flipH="1">
              <a:off x="4677886" y="1242957"/>
              <a:ext cx="1564520" cy="1564520"/>
            </a:xfrm>
            <a:prstGeom prst="rect">
              <a:avLst/>
            </a:prstGeom>
          </p:spPr>
        </p:pic>
        <p:pic>
          <p:nvPicPr>
            <p:cNvPr id="59" name="Grafik 58">
              <a:extLst>
                <a:ext uri="{FF2B5EF4-FFF2-40B4-BE49-F238E27FC236}">
                  <a16:creationId xmlns:a16="http://schemas.microsoft.com/office/drawing/2014/main" id="{ABC6FB44-62C2-7543-B1AC-23DA1276B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21055" y="1583818"/>
              <a:ext cx="1066470" cy="1066470"/>
            </a:xfrm>
            <a:prstGeom prst="rect">
              <a:avLst/>
            </a:prstGeom>
          </p:spPr>
        </p:pic>
        <p:pic>
          <p:nvPicPr>
            <p:cNvPr id="61" name="Grafik 60">
              <a:extLst>
                <a:ext uri="{FF2B5EF4-FFF2-40B4-BE49-F238E27FC236}">
                  <a16:creationId xmlns:a16="http://schemas.microsoft.com/office/drawing/2014/main" id="{0331A03C-64F3-E64E-B585-62D9D4A12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236133" y="5803982"/>
              <a:ext cx="1991769" cy="426017"/>
            </a:xfrm>
            <a:prstGeom prst="rect">
              <a:avLst/>
            </a:prstGeom>
          </p:spPr>
        </p:pic>
        <p:cxnSp>
          <p:nvCxnSpPr>
            <p:cNvPr id="63" name="Gerade Verbindung mit Pfeil 62">
              <a:extLst>
                <a:ext uri="{FF2B5EF4-FFF2-40B4-BE49-F238E27FC236}">
                  <a16:creationId xmlns:a16="http://schemas.microsoft.com/office/drawing/2014/main" id="{6FF378C8-754A-E047-964D-3C6DC42ED60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4869" y="2914987"/>
              <a:ext cx="1394688" cy="2345621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mit Pfeil 64">
              <a:extLst>
                <a:ext uri="{FF2B5EF4-FFF2-40B4-BE49-F238E27FC236}">
                  <a16:creationId xmlns:a16="http://schemas.microsoft.com/office/drawing/2014/main" id="{9B37D96B-EB33-5245-8FBC-981450639CCA}"/>
                </a:ext>
              </a:extLst>
            </p:cNvPr>
            <p:cNvCxnSpPr>
              <a:cxnSpLocks/>
            </p:cNvCxnSpPr>
            <p:nvPr/>
          </p:nvCxnSpPr>
          <p:spPr>
            <a:xfrm>
              <a:off x="6650360" y="2627228"/>
              <a:ext cx="972733" cy="482069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none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mit Pfeil 68">
              <a:extLst>
                <a:ext uri="{FF2B5EF4-FFF2-40B4-BE49-F238E27FC236}">
                  <a16:creationId xmlns:a16="http://schemas.microsoft.com/office/drawing/2014/main" id="{448D6616-A7DB-8E43-9155-B42C768E12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73438" y="3905991"/>
              <a:ext cx="2890897" cy="1457113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Gerade Verbindung mit Pfeil 69">
              <a:extLst>
                <a:ext uri="{FF2B5EF4-FFF2-40B4-BE49-F238E27FC236}">
                  <a16:creationId xmlns:a16="http://schemas.microsoft.com/office/drawing/2014/main" id="{FE2B5C55-35B8-8340-9272-75F8E8F2A6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0851" y="4065944"/>
              <a:ext cx="12255" cy="129183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feld 3">
            <a:extLst>
              <a:ext uri="{FF2B5EF4-FFF2-40B4-BE49-F238E27FC236}">
                <a16:creationId xmlns:a16="http://schemas.microsoft.com/office/drawing/2014/main" id="{18E4F230-B368-FE47-9C04-E833C801476B}"/>
              </a:ext>
            </a:extLst>
          </p:cNvPr>
          <p:cNvSpPr txBox="1"/>
          <p:nvPr/>
        </p:nvSpPr>
        <p:spPr>
          <a:xfrm>
            <a:off x="3787852" y="2551865"/>
            <a:ext cx="1641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Agriculteur</a:t>
            </a:r>
            <a:endParaRPr lang="de-CH" dirty="0"/>
          </a:p>
        </p:txBody>
      </p:sp>
      <p:sp>
        <p:nvSpPr>
          <p:cNvPr id="20" name="Rechteck 5">
            <a:extLst>
              <a:ext uri="{FF2B5EF4-FFF2-40B4-BE49-F238E27FC236}">
                <a16:creationId xmlns:a16="http://schemas.microsoft.com/office/drawing/2014/main" id="{B07F8A5F-2E41-CB40-B4FF-9CA754846650}"/>
              </a:ext>
            </a:extLst>
          </p:cNvPr>
          <p:cNvSpPr/>
          <p:nvPr/>
        </p:nvSpPr>
        <p:spPr>
          <a:xfrm>
            <a:off x="838154" y="3247747"/>
            <a:ext cx="14624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d’IA (OIA)</a:t>
            </a:r>
            <a:endParaRPr lang="de-CH" dirty="0"/>
          </a:p>
        </p:txBody>
      </p:sp>
      <p:sp>
        <p:nvSpPr>
          <p:cNvPr id="21" name="Rechteck 6">
            <a:extLst>
              <a:ext uri="{FF2B5EF4-FFF2-40B4-BE49-F238E27FC236}">
                <a16:creationId xmlns:a16="http://schemas.microsoft.com/office/drawing/2014/main" id="{2F96E4A1-0698-A048-9648-D5F9C5012B95}"/>
              </a:ext>
            </a:extLst>
          </p:cNvPr>
          <p:cNvSpPr/>
          <p:nvPr/>
        </p:nvSpPr>
        <p:spPr>
          <a:xfrm>
            <a:off x="325316" y="5460659"/>
            <a:ext cx="2515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d’élevage</a:t>
            </a:r>
            <a:endParaRPr lang="de-CH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27B11E0-E859-E845-BCAF-2B5F302D2A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4952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Exemple : le CV d’une vache (3)</a:t>
            </a:r>
            <a:endParaRPr dirty="0"/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DE82E0C1-DE4D-D74E-BEB6-E53B5F522DFD}"/>
              </a:ext>
            </a:extLst>
          </p:cNvPr>
          <p:cNvSpPr/>
          <p:nvPr/>
        </p:nvSpPr>
        <p:spPr>
          <a:xfrm>
            <a:off x="7588788" y="1358267"/>
            <a:ext cx="4219584" cy="4658724"/>
          </a:xfrm>
          <a:prstGeom prst="roundRect">
            <a:avLst>
              <a:gd name="adj" fmla="val 4770"/>
            </a:avLst>
          </a:prstGeom>
          <a:solidFill>
            <a:srgbClr val="EF2921">
              <a:alpha val="1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96277" y="1353515"/>
            <a:ext cx="4638219" cy="4782307"/>
          </a:xfrm>
        </p:spPr>
        <p:txBody>
          <a:bodyPr>
            <a:normAutofit fontScale="92500"/>
          </a:bodyPr>
          <a:lstStyle/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Vache en lactation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2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Contrôle du lait : quantité et qualité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2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Données sur le rendement laitier transmises par l’inspecteur et </a:t>
            </a:r>
            <a:r>
              <a:rPr lang="fr-CH" sz="2000" dirty="0" err="1"/>
              <a:t>Suisselab</a:t>
            </a:r>
            <a:r>
              <a:rPr lang="fr-CH" sz="2000" dirty="0"/>
              <a:t> aux organisations d’élevage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2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Rendement et composition du lait transmis à l’agriculteur pour servir d’aides à la gestion</a:t>
            </a:r>
            <a:endParaRPr lang="de-CH" sz="20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endParaRPr lang="de-CH" sz="1100" dirty="0"/>
          </a:p>
          <a:p>
            <a:pPr lvl="1">
              <a:buClr>
                <a:srgbClr val="EF2921"/>
              </a:buClr>
              <a:buFont typeface="Arial" panose="020B0604020202020204" pitchFamily="34" charset="0"/>
              <a:buChar char="•"/>
            </a:pPr>
            <a:r>
              <a:rPr lang="fr-CH" sz="2000" dirty="0"/>
              <a:t>Valeurs d’élevage « qualité », « santé » et « production » transmises à l’agriculteur et à l’OIA</a:t>
            </a:r>
            <a:endParaRPr lang="de-CH" sz="2000" dirty="0"/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7E0B0E34-9C4D-1C46-BF50-EDE4D3C25A29}"/>
              </a:ext>
            </a:extLst>
          </p:cNvPr>
          <p:cNvGrpSpPr/>
          <p:nvPr/>
        </p:nvGrpSpPr>
        <p:grpSpPr>
          <a:xfrm>
            <a:off x="762058" y="1282375"/>
            <a:ext cx="7295635" cy="4987042"/>
            <a:chOff x="2236133" y="1242957"/>
            <a:chExt cx="7295635" cy="4987042"/>
          </a:xfrm>
        </p:grpSpPr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F51A2527-57C2-7A44-8471-B6DB28200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21021" y="1939280"/>
              <a:ext cx="1489720" cy="1489720"/>
            </a:xfrm>
            <a:prstGeom prst="rect">
              <a:avLst/>
            </a:prstGeom>
          </p:spPr>
        </p:pic>
        <p:pic>
          <p:nvPicPr>
            <p:cNvPr id="35" name="Grafik 34">
              <a:extLst>
                <a:ext uri="{FF2B5EF4-FFF2-40B4-BE49-F238E27FC236}">
                  <a16:creationId xmlns:a16="http://schemas.microsoft.com/office/drawing/2014/main" id="{C4653C0A-9E47-DD44-8F23-969BB427F5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5424" b="70702" l="1563" r="98125">
                          <a14:foregroundMark x1="8594" y1="39225" x2="8594" y2="39225"/>
                          <a14:foregroundMark x1="4844" y1="46489" x2="4844" y2="46489"/>
                          <a14:foregroundMark x1="9063" y1="46731" x2="9063" y2="46731"/>
                          <a14:foregroundMark x1="12344" y1="45763" x2="12344" y2="45763"/>
                          <a14:foregroundMark x1="12969" y1="37530" x2="12969" y2="37530"/>
                          <a14:foregroundMark x1="18281" y1="45763" x2="18281" y2="45763"/>
                          <a14:foregroundMark x1="13594" y1="54237" x2="13594" y2="54237"/>
                          <a14:foregroundMark x1="8906" y1="53027" x2="8906" y2="53027"/>
                          <a14:foregroundMark x1="27656" y1="43099" x2="27656" y2="43099"/>
                          <a14:foregroundMark x1="36563" y1="47215" x2="36563" y2="47215"/>
                          <a14:foregroundMark x1="45313" y1="45036" x2="45313" y2="45036"/>
                          <a14:foregroundMark x1="45938" y1="36562" x2="45938" y2="36562"/>
                          <a14:foregroundMark x1="52500" y1="46005" x2="52500" y2="46005"/>
                          <a14:foregroundMark x1="62031" y1="46973" x2="62031" y2="46973"/>
                          <a14:foregroundMark x1="66875" y1="46973" x2="66875" y2="46973"/>
                          <a14:foregroundMark x1="75000" y1="46489" x2="75000" y2="46489"/>
                          <a14:foregroundMark x1="81875" y1="46731" x2="81875" y2="46731"/>
                          <a14:foregroundMark x1="27969" y1="60775" x2="27969" y2="60775"/>
                          <a14:foregroundMark x1="26719" y1="64407" x2="26719" y2="64407"/>
                          <a14:foregroundMark x1="29844" y1="63680" x2="29844" y2="63680"/>
                          <a14:foregroundMark x1="33906" y1="61501" x2="33906" y2="61501"/>
                          <a14:foregroundMark x1="35625" y1="61501" x2="35625" y2="61501"/>
                          <a14:foregroundMark x1="38125" y1="63196" x2="38125" y2="63196"/>
                          <a14:foregroundMark x1="37969" y1="60048" x2="37969" y2="60048"/>
                          <a14:foregroundMark x1="39844" y1="61259" x2="39844" y2="61259"/>
                          <a14:foregroundMark x1="41563" y1="62228" x2="41563" y2="62228"/>
                          <a14:foregroundMark x1="43750" y1="62228" x2="43750" y2="62228"/>
                          <a14:foregroundMark x1="47031" y1="61985" x2="47031" y2="61985"/>
                          <a14:foregroundMark x1="48750" y1="63923" x2="48750" y2="63923"/>
                          <a14:foregroundMark x1="52656" y1="62954" x2="52656" y2="62954"/>
                          <a14:backgroundMark x1="50156" y1="63196" x2="50156" y2="63196"/>
                          <a14:backgroundMark x1="68750" y1="44552" x2="68750" y2="4455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7364335" y="4796746"/>
              <a:ext cx="2167433" cy="1398672"/>
            </a:xfrm>
            <a:prstGeom prst="rect">
              <a:avLst/>
            </a:prstGeom>
          </p:spPr>
        </p:pic>
        <p:pic>
          <p:nvPicPr>
            <p:cNvPr id="37" name="Grafik 36">
              <a:extLst>
                <a:ext uri="{FF2B5EF4-FFF2-40B4-BE49-F238E27FC236}">
                  <a16:creationId xmlns:a16="http://schemas.microsoft.com/office/drawing/2014/main" id="{092BB0B3-40F9-EF4A-AB66-3BCC763538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4677886" y="1242957"/>
              <a:ext cx="1564520" cy="1564520"/>
            </a:xfrm>
            <a:prstGeom prst="rect">
              <a:avLst/>
            </a:prstGeom>
          </p:spPr>
        </p:pic>
        <p:pic>
          <p:nvPicPr>
            <p:cNvPr id="38" name="Grafik 37">
              <a:extLst>
                <a:ext uri="{FF2B5EF4-FFF2-40B4-BE49-F238E27FC236}">
                  <a16:creationId xmlns:a16="http://schemas.microsoft.com/office/drawing/2014/main" id="{4A49293E-4DBC-154A-9AD2-31526C983EA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921055" y="1583818"/>
              <a:ext cx="1066470" cy="1066470"/>
            </a:xfrm>
            <a:prstGeom prst="rect">
              <a:avLst/>
            </a:prstGeom>
          </p:spPr>
        </p:pic>
        <p:pic>
          <p:nvPicPr>
            <p:cNvPr id="53" name="Grafik 52">
              <a:extLst>
                <a:ext uri="{FF2B5EF4-FFF2-40B4-BE49-F238E27FC236}">
                  <a16:creationId xmlns:a16="http://schemas.microsoft.com/office/drawing/2014/main" id="{0125AB08-1A35-FF4E-9501-D43145894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36133" y="5803982"/>
              <a:ext cx="1991769" cy="426017"/>
            </a:xfrm>
            <a:prstGeom prst="rect">
              <a:avLst/>
            </a:prstGeom>
          </p:spPr>
        </p:pic>
        <p:cxnSp>
          <p:nvCxnSpPr>
            <p:cNvPr id="54" name="Gerade Verbindung mit Pfeil 53">
              <a:extLst>
                <a:ext uri="{FF2B5EF4-FFF2-40B4-BE49-F238E27FC236}">
                  <a16:creationId xmlns:a16="http://schemas.microsoft.com/office/drawing/2014/main" id="{55167548-954D-EB4D-8C08-D207E603BA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84869" y="2914987"/>
              <a:ext cx="1394688" cy="2345621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mit Pfeil 54">
              <a:extLst>
                <a:ext uri="{FF2B5EF4-FFF2-40B4-BE49-F238E27FC236}">
                  <a16:creationId xmlns:a16="http://schemas.microsoft.com/office/drawing/2014/main" id="{1B3E9E58-3849-0243-830A-F5306652DADC}"/>
                </a:ext>
              </a:extLst>
            </p:cNvPr>
            <p:cNvCxnSpPr>
              <a:cxnSpLocks/>
            </p:cNvCxnSpPr>
            <p:nvPr/>
          </p:nvCxnSpPr>
          <p:spPr>
            <a:xfrm>
              <a:off x="6259190" y="2914987"/>
              <a:ext cx="1225200" cy="2160358"/>
            </a:xfrm>
            <a:prstGeom prst="straightConnector1">
              <a:avLst/>
            </a:prstGeom>
            <a:ln w="63500">
              <a:solidFill>
                <a:srgbClr val="FF0000"/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Gerade Verbindung mit Pfeil 56">
              <a:extLst>
                <a:ext uri="{FF2B5EF4-FFF2-40B4-BE49-F238E27FC236}">
                  <a16:creationId xmlns:a16="http://schemas.microsoft.com/office/drawing/2014/main" id="{16EB5C67-F26C-B346-A3BD-D6E7E8CEB7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42378" y="5520057"/>
              <a:ext cx="2730931" cy="68639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stealth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mit Pfeil 57">
              <a:extLst>
                <a:ext uri="{FF2B5EF4-FFF2-40B4-BE49-F238E27FC236}">
                  <a16:creationId xmlns:a16="http://schemas.microsoft.com/office/drawing/2014/main" id="{696F46DE-44CB-FA4C-83AF-AFB556CF3B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90851" y="4065944"/>
              <a:ext cx="12255" cy="1291838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headEnd type="stealth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feld 3">
            <a:extLst>
              <a:ext uri="{FF2B5EF4-FFF2-40B4-BE49-F238E27FC236}">
                <a16:creationId xmlns:a16="http://schemas.microsoft.com/office/drawing/2014/main" id="{6C04CB28-787E-F647-AAE7-D3A511518836}"/>
              </a:ext>
            </a:extLst>
          </p:cNvPr>
          <p:cNvSpPr txBox="1"/>
          <p:nvPr/>
        </p:nvSpPr>
        <p:spPr>
          <a:xfrm>
            <a:off x="3770268" y="2551865"/>
            <a:ext cx="1641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/>
              <a:t>Agriculteur</a:t>
            </a:r>
            <a:endParaRPr lang="de-CH" dirty="0"/>
          </a:p>
        </p:txBody>
      </p:sp>
      <p:sp>
        <p:nvSpPr>
          <p:cNvPr id="20" name="Rechteck 5">
            <a:extLst>
              <a:ext uri="{FF2B5EF4-FFF2-40B4-BE49-F238E27FC236}">
                <a16:creationId xmlns:a16="http://schemas.microsoft.com/office/drawing/2014/main" id="{7BBDACC1-EE22-C442-A255-F6B747169EC3}"/>
              </a:ext>
            </a:extLst>
          </p:cNvPr>
          <p:cNvSpPr/>
          <p:nvPr/>
        </p:nvSpPr>
        <p:spPr>
          <a:xfrm>
            <a:off x="846946" y="3247747"/>
            <a:ext cx="14624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d’IA (OIA)</a:t>
            </a:r>
            <a:endParaRPr lang="de-CH" dirty="0"/>
          </a:p>
        </p:txBody>
      </p:sp>
      <p:sp>
        <p:nvSpPr>
          <p:cNvPr id="21" name="Rechteck 6">
            <a:extLst>
              <a:ext uri="{FF2B5EF4-FFF2-40B4-BE49-F238E27FC236}">
                <a16:creationId xmlns:a16="http://schemas.microsoft.com/office/drawing/2014/main" id="{21CE7F7E-F5AE-B447-ABB7-028281C7BB37}"/>
              </a:ext>
            </a:extLst>
          </p:cNvPr>
          <p:cNvSpPr/>
          <p:nvPr/>
        </p:nvSpPr>
        <p:spPr>
          <a:xfrm>
            <a:off x="334108" y="5443075"/>
            <a:ext cx="25157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H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Organisations d’élevage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1456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71E63F-36CF-0647-9060-A4A18D8548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4955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Évolutions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828802"/>
            <a:ext cx="10972800" cy="3854668"/>
          </a:xfrm>
        </p:spPr>
        <p:txBody>
          <a:bodyPr/>
          <a:lstStyle/>
          <a:p>
            <a:pPr marL="457200" lvl="1" indent="0" algn="ctr">
              <a:buNone/>
            </a:pPr>
            <a:r>
              <a:rPr lang="fr-CH" dirty="0"/>
              <a:t>Numérisation : remplacement des technologies analogiques</a:t>
            </a:r>
            <a:endParaRPr lang="de-CH" dirty="0"/>
          </a:p>
          <a:p>
            <a:pPr marL="457200" lvl="1" indent="0" algn="ctr">
              <a:buNone/>
            </a:pPr>
            <a:endParaRPr lang="de-CH" sz="1800" dirty="0"/>
          </a:p>
          <a:p>
            <a:pPr marL="457200" lvl="1" indent="0" algn="ctr">
              <a:buNone/>
            </a:pPr>
            <a:r>
              <a:rPr lang="fr-CH" dirty="0"/>
              <a:t>Remplacement de la saisie manuelle des données par des systèmes automatisés</a:t>
            </a:r>
            <a:endParaRPr lang="de-CH" dirty="0"/>
          </a:p>
          <a:p>
            <a:pPr marL="457200" lvl="1" indent="0" algn="ctr">
              <a:buNone/>
            </a:pPr>
            <a:endParaRPr sz="1800" dirty="0"/>
          </a:p>
          <a:p>
            <a:pPr marL="457200" lvl="1" indent="0" algn="ctr">
              <a:buNone/>
            </a:pPr>
            <a:r>
              <a:rPr lang="fr-CH" dirty="0"/>
              <a:t>Adaptation des processus chez tous les acteurs concernés</a:t>
            </a:r>
            <a:endParaRPr lang="de-CH" dirty="0"/>
          </a:p>
          <a:p>
            <a:pPr marL="457200" lvl="1" indent="0" algn="ctr">
              <a:buNone/>
            </a:pPr>
            <a:endParaRPr sz="1800" dirty="0"/>
          </a:p>
          <a:p>
            <a:pPr marL="457200" lvl="1" indent="0" algn="ctr">
              <a:buNone/>
            </a:pPr>
            <a:r>
              <a:rPr lang="fr-CH" dirty="0"/>
              <a:t>Exemple : échange automatisé de données animales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9B4B322-D41E-D24D-A3AF-603A9CDEB9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5529"/>
            <a:ext cx="10972800" cy="1143000"/>
          </a:xfrm>
        </p:spPr>
        <p:txBody>
          <a:bodyPr/>
          <a:lstStyle/>
          <a:p>
            <a:pPr lvl="0"/>
            <a:r>
              <a:rPr lang="fr-CH" dirty="0"/>
              <a:t>Échange automatisé de données animales</a:t>
            </a:r>
            <a:endParaRPr dirty="0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C7D42044-75B7-2F45-BA98-9537F3D3ADAD}"/>
              </a:ext>
            </a:extLst>
          </p:cNvPr>
          <p:cNvSpPr/>
          <p:nvPr/>
        </p:nvSpPr>
        <p:spPr>
          <a:xfrm>
            <a:off x="1987506" y="1692276"/>
            <a:ext cx="8216987" cy="4202786"/>
          </a:xfrm>
          <a:prstGeom prst="roundRect">
            <a:avLst>
              <a:gd name="adj" fmla="val 4770"/>
            </a:avLst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6" name="Picture 1" descr="odg/atda-schema.png">
            <a:extLst>
              <a:ext uri="{FF2B5EF4-FFF2-40B4-BE49-F238E27FC236}">
                <a16:creationId xmlns:a16="http://schemas.microsoft.com/office/drawing/2014/main" id="{91EC4D62-6363-0F41-997E-8568A20FEFB8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/>
          <a:srcRect l="1262" t="7986" r="2591" b="8769"/>
          <a:stretch/>
        </p:blipFill>
        <p:spPr bwMode="auto">
          <a:xfrm>
            <a:off x="2101083" y="1950361"/>
            <a:ext cx="7989831" cy="3686616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222</Words>
  <Application>Microsoft Macintosh PowerPoint</Application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Candara</vt:lpstr>
      <vt:lpstr>Office Theme</vt:lpstr>
      <vt:lpstr>Mise en réseau des données   dans l’élevage bovin</vt:lpstr>
      <vt:lpstr>Vue générale</vt:lpstr>
      <vt:lpstr>Terminologie</vt:lpstr>
      <vt:lpstr>Les acteurs du réseau de données</vt:lpstr>
      <vt:lpstr>Exemple : le CV d’une vache (1)</vt:lpstr>
      <vt:lpstr>Exemple : le CV d’une vache (2)</vt:lpstr>
      <vt:lpstr>Exemple : le CV d’une vache (3)</vt:lpstr>
      <vt:lpstr>Évolutions</vt:lpstr>
      <vt:lpstr>Échange automatisé de données animales</vt:lpstr>
      <vt:lpstr>Conclusion</vt:lpstr>
    </vt:vector>
  </TitlesOfParts>
  <LinksUpToDate>false</LinksUpToDate>
  <SharedDoc>false</SharedDoc>
  <HyperlinksChanged>false</HyperlinksChanged>
  <AppVersion>16.0016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emplate/>
  <TotalTime>82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Candara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Datenvernetzung in der Rinderzucht</dc:title>
  <dc:creator>Peter von Rohr</dc:creator>
  <cp:keywords/>
  <cp:lastModifiedBy>Qualitas AG</cp:lastModifiedBy>
  <cp:revision>39</cp:revision>
  <dcterms:created xsi:type="dcterms:W3CDTF">2019-09-30T08:41:16Z</dcterms:created>
  <dcterms:modified xsi:type="dcterms:W3CDTF">2019-10-17T14:47:49Z</dcterms:modified>
</cp:coreProperties>
</file>